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56" r:id="rId2"/>
    <p:sldId id="260" r:id="rId3"/>
    <p:sldId id="257" r:id="rId4"/>
    <p:sldId id="258" r:id="rId5"/>
    <p:sldId id="259"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25" autoAdjust="0"/>
    <p:restoredTop sz="85017" autoAdjust="0"/>
  </p:normalViewPr>
  <p:slideViewPr>
    <p:cSldViewPr snapToGrid="0">
      <p:cViewPr varScale="1">
        <p:scale>
          <a:sx n="83" d="100"/>
          <a:sy n="83" d="100"/>
        </p:scale>
        <p:origin x="714" y="7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24993CE-FA24-9442-B9DD-53A6E27D16BC}" type="datetimeFigureOut">
              <a:rPr lang="en-US" smtClean="0"/>
              <a:pPr/>
              <a:t>5/15/2015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AF7E29B-26B5-244D-8105-F69FEDD7E4C6}" type="slidenum">
              <a:rPr lang="en-US" smtClean="0"/>
              <a:pPr/>
              <a:t>‹#›</a:t>
            </a:fld>
            <a:endParaRPr lang="en-US"/>
          </a:p>
        </p:txBody>
      </p:sp>
    </p:spTree>
    <p:extLst>
      <p:ext uri="{BB962C8B-B14F-4D97-AF65-F5344CB8AC3E}">
        <p14:creationId xmlns:p14="http://schemas.microsoft.com/office/powerpoint/2010/main" val="208409151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Link to Aesop</a:t>
            </a:r>
            <a:r>
              <a:rPr lang="en-US" baseline="0" dirty="0" smtClean="0"/>
              <a:t> videos: http://help1.frontlinek12.com/customer/portal/articles/1487889-admin-overview?b_id=2369</a:t>
            </a:r>
          </a:p>
          <a:p>
            <a:endParaRPr lang="en-US" dirty="0"/>
          </a:p>
        </p:txBody>
      </p:sp>
      <p:sp>
        <p:nvSpPr>
          <p:cNvPr id="4" name="Slide Number Placeholder 3"/>
          <p:cNvSpPr>
            <a:spLocks noGrp="1"/>
          </p:cNvSpPr>
          <p:nvPr>
            <p:ph type="sldNum" sz="quarter" idx="10"/>
          </p:nvPr>
        </p:nvSpPr>
        <p:spPr/>
        <p:txBody>
          <a:bodyPr/>
          <a:lstStyle/>
          <a:p>
            <a:fld id="{4AF7E29B-26B5-244D-8105-F69FEDD7E4C6}" type="slidenum">
              <a:rPr lang="en-US" smtClean="0"/>
              <a:pPr/>
              <a:t>2</a:t>
            </a:fld>
            <a:endParaRPr lang="en-US"/>
          </a:p>
        </p:txBody>
      </p:sp>
    </p:spTree>
    <p:extLst>
      <p:ext uri="{BB962C8B-B14F-4D97-AF65-F5344CB8AC3E}">
        <p14:creationId xmlns:p14="http://schemas.microsoft.com/office/powerpoint/2010/main" val="36848748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Previously, if an employee felt that he or she was owed benefits, it was his</a:t>
            </a:r>
            <a:r>
              <a:rPr lang="en-US" baseline="0" dirty="0" smtClean="0"/>
              <a:t> or her responsibility to track hours and prove his or her eligibility. </a:t>
            </a:r>
            <a:r>
              <a:rPr lang="en-US" dirty="0" smtClean="0"/>
              <a:t>The Affordable Care Act moves</a:t>
            </a:r>
            <a:r>
              <a:rPr lang="en-US" baseline="0" dirty="0" smtClean="0"/>
              <a:t> the responsibility to us. We owe everyone benefits unless we can prove otherwise. Having each school track and pay their own substitutes makes it incredibly difficult for us to do the reporting that we now have to do. Aesop will allow us to accurately track hours to determine benefit eligibility. We do not anticipate providing benefits to any of our subs, but we need to track their hours. </a:t>
            </a:r>
          </a:p>
          <a:p>
            <a:endParaRPr lang="en-US" baseline="0" dirty="0" smtClean="0"/>
          </a:p>
          <a:p>
            <a:r>
              <a:rPr lang="en-US" baseline="0" dirty="0" smtClean="0"/>
              <a:t>Aesop will also provide one portal through which to access any of our schools where an individual is interested in subbing. </a:t>
            </a:r>
            <a:endParaRPr lang="en-US" dirty="0"/>
          </a:p>
        </p:txBody>
      </p:sp>
      <p:sp>
        <p:nvSpPr>
          <p:cNvPr id="4" name="Slide Number Placeholder 3"/>
          <p:cNvSpPr>
            <a:spLocks noGrp="1"/>
          </p:cNvSpPr>
          <p:nvPr>
            <p:ph type="sldNum" sz="quarter" idx="10"/>
          </p:nvPr>
        </p:nvSpPr>
        <p:spPr/>
        <p:txBody>
          <a:bodyPr/>
          <a:lstStyle/>
          <a:p>
            <a:fld id="{4AF7E29B-26B5-244D-8105-F69FEDD7E4C6}" type="slidenum">
              <a:rPr lang="en-US" smtClean="0"/>
              <a:pPr/>
              <a:t>3</a:t>
            </a:fld>
            <a:endParaRPr lang="en-US"/>
          </a:p>
        </p:txBody>
      </p:sp>
    </p:spTree>
    <p:extLst>
      <p:ext uri="{BB962C8B-B14F-4D97-AF65-F5344CB8AC3E}">
        <p14:creationId xmlns:p14="http://schemas.microsoft.com/office/powerpoint/2010/main" val="1191291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training at the </a:t>
            </a:r>
            <a:r>
              <a:rPr lang="en-US" dirty="0" err="1" smtClean="0"/>
              <a:t>Kickstart</a:t>
            </a:r>
            <a:r>
              <a:rPr lang="en-US" dirty="0" smtClean="0"/>
              <a:t> will be a surface-level overview</a:t>
            </a:r>
            <a:r>
              <a:rPr lang="en-US" baseline="0" dirty="0" smtClean="0"/>
              <a:t> of the system by a representative from the company</a:t>
            </a:r>
          </a:p>
          <a:p>
            <a:endParaRPr lang="en-US" baseline="0" dirty="0" smtClean="0"/>
          </a:p>
          <a:p>
            <a:r>
              <a:rPr lang="en-US" baseline="0" dirty="0" smtClean="0"/>
              <a:t>The hands-on training in August will be in the </a:t>
            </a:r>
            <a:r>
              <a:rPr lang="en-US" baseline="0" dirty="0" err="1" smtClean="0"/>
              <a:t>Issac</a:t>
            </a:r>
            <a:r>
              <a:rPr lang="en-US" baseline="0" dirty="0" smtClean="0"/>
              <a:t> Orr conference room and will be hands on. Please bring anyone who will be administering the system at your location.</a:t>
            </a:r>
            <a:endParaRPr lang="en-US" dirty="0"/>
          </a:p>
        </p:txBody>
      </p:sp>
      <p:sp>
        <p:nvSpPr>
          <p:cNvPr id="4" name="Slide Number Placeholder 3"/>
          <p:cNvSpPr>
            <a:spLocks noGrp="1"/>
          </p:cNvSpPr>
          <p:nvPr>
            <p:ph type="sldNum" sz="quarter" idx="10"/>
          </p:nvPr>
        </p:nvSpPr>
        <p:spPr/>
        <p:txBody>
          <a:bodyPr/>
          <a:lstStyle/>
          <a:p>
            <a:fld id="{4AF7E29B-26B5-244D-8105-F69FEDD7E4C6}" type="slidenum">
              <a:rPr lang="en-US" smtClean="0"/>
              <a:pPr/>
              <a:t>4</a:t>
            </a:fld>
            <a:endParaRPr lang="en-US"/>
          </a:p>
        </p:txBody>
      </p:sp>
    </p:spTree>
    <p:extLst>
      <p:ext uri="{BB962C8B-B14F-4D97-AF65-F5344CB8AC3E}">
        <p14:creationId xmlns:p14="http://schemas.microsoft.com/office/powerpoint/2010/main" val="2765586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We are looking into doing</a:t>
            </a:r>
            <a:r>
              <a:rPr lang="en-US" baseline="0" dirty="0" smtClean="0"/>
              <a:t> trainings in the south end and the north end as well to make sure everyone is comfortable with Aesop before the year starts.</a:t>
            </a:r>
            <a:endParaRPr lang="en-US" dirty="0" smtClean="0"/>
          </a:p>
          <a:p>
            <a:endParaRPr lang="en-US" dirty="0" smtClean="0"/>
          </a:p>
          <a:p>
            <a:r>
              <a:rPr lang="en-US" dirty="0" smtClean="0"/>
              <a:t>Please let Krista know</a:t>
            </a:r>
            <a:r>
              <a:rPr lang="en-US" baseline="0" dirty="0" smtClean="0"/>
              <a:t> if you are open for a training the last week in August. Some schools are starting then.</a:t>
            </a:r>
            <a:endParaRPr lang="en-US" dirty="0"/>
          </a:p>
        </p:txBody>
      </p:sp>
      <p:sp>
        <p:nvSpPr>
          <p:cNvPr id="4" name="Slide Number Placeholder 3"/>
          <p:cNvSpPr>
            <a:spLocks noGrp="1"/>
          </p:cNvSpPr>
          <p:nvPr>
            <p:ph type="sldNum" sz="quarter" idx="10"/>
          </p:nvPr>
        </p:nvSpPr>
        <p:spPr/>
        <p:txBody>
          <a:bodyPr/>
          <a:lstStyle/>
          <a:p>
            <a:fld id="{4AF7E29B-26B5-244D-8105-F69FEDD7E4C6}" type="slidenum">
              <a:rPr lang="en-US" smtClean="0"/>
              <a:pPr/>
              <a:t>5</a:t>
            </a:fld>
            <a:endParaRPr lang="en-US"/>
          </a:p>
        </p:txBody>
      </p:sp>
    </p:spTree>
    <p:extLst>
      <p:ext uri="{BB962C8B-B14F-4D97-AF65-F5344CB8AC3E}">
        <p14:creationId xmlns:p14="http://schemas.microsoft.com/office/powerpoint/2010/main" val="4174837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Please terminate your subs after school ends.</a:t>
            </a:r>
            <a:r>
              <a:rPr lang="en-US" baseline="0" dirty="0" smtClean="0"/>
              <a:t> (We will send out reminders)</a:t>
            </a:r>
          </a:p>
          <a:p>
            <a:endParaRPr lang="en-US" baseline="0" dirty="0" smtClean="0"/>
          </a:p>
          <a:p>
            <a:r>
              <a:rPr lang="en-US" baseline="0" dirty="0" smtClean="0"/>
              <a:t>Any substitute who you see in Aesop is cleared to sub. They will not be added until they have a clear background check and are safe environment compliant.</a:t>
            </a:r>
            <a:endParaRPr lang="en-US" dirty="0"/>
          </a:p>
        </p:txBody>
      </p:sp>
      <p:sp>
        <p:nvSpPr>
          <p:cNvPr id="4" name="Slide Number Placeholder 3"/>
          <p:cNvSpPr>
            <a:spLocks noGrp="1"/>
          </p:cNvSpPr>
          <p:nvPr>
            <p:ph type="sldNum" sz="quarter" idx="10"/>
          </p:nvPr>
        </p:nvSpPr>
        <p:spPr/>
        <p:txBody>
          <a:bodyPr/>
          <a:lstStyle/>
          <a:p>
            <a:fld id="{4AF7E29B-26B5-244D-8105-F69FEDD7E4C6}" type="slidenum">
              <a:rPr lang="en-US" smtClean="0"/>
              <a:pPr/>
              <a:t>6</a:t>
            </a:fld>
            <a:endParaRPr lang="en-US"/>
          </a:p>
        </p:txBody>
      </p:sp>
    </p:spTree>
    <p:extLst>
      <p:ext uri="{BB962C8B-B14F-4D97-AF65-F5344CB8AC3E}">
        <p14:creationId xmlns:p14="http://schemas.microsoft.com/office/powerpoint/2010/main" val="16050691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Please contact Krista at </a:t>
            </a:r>
            <a:r>
              <a:rPr lang="en-US" dirty="0" err="1" smtClean="0"/>
              <a:t>krista.vandyke@seattlearch.org</a:t>
            </a:r>
            <a:r>
              <a:rPr lang="en-US" baseline="0" dirty="0" smtClean="0"/>
              <a:t> or 206-382-3498 with all </a:t>
            </a:r>
            <a:r>
              <a:rPr lang="en-US" baseline="0" smtClean="0"/>
              <a:t>additional questions.</a:t>
            </a:r>
            <a:endParaRPr lang="en-US"/>
          </a:p>
        </p:txBody>
      </p:sp>
      <p:sp>
        <p:nvSpPr>
          <p:cNvPr id="4" name="Slide Number Placeholder 3"/>
          <p:cNvSpPr>
            <a:spLocks noGrp="1"/>
          </p:cNvSpPr>
          <p:nvPr>
            <p:ph type="sldNum" sz="quarter" idx="10"/>
          </p:nvPr>
        </p:nvSpPr>
        <p:spPr/>
        <p:txBody>
          <a:bodyPr/>
          <a:lstStyle/>
          <a:p>
            <a:fld id="{4AF7E29B-26B5-244D-8105-F69FEDD7E4C6}" type="slidenum">
              <a:rPr lang="en-US" smtClean="0"/>
              <a:pPr/>
              <a:t>7</a:t>
            </a:fld>
            <a:endParaRPr lang="en-US"/>
          </a:p>
        </p:txBody>
      </p:sp>
    </p:spTree>
    <p:extLst>
      <p:ext uri="{BB962C8B-B14F-4D97-AF65-F5344CB8AC3E}">
        <p14:creationId xmlns:p14="http://schemas.microsoft.com/office/powerpoint/2010/main" val="365570393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3B095A16-5F61-4977-9FDA-E37D9E4E11F9}" type="datetimeFigureOut">
              <a:rPr lang="en-US" smtClean="0"/>
              <a:pPr/>
              <a:t>5/15/2015</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E6DD9CDE-1E0E-4F2C-9DF0-A3FFA8158990}" type="slidenum">
              <a:rPr lang="en-US" smtClean="0"/>
              <a:pPr/>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15902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B095A16-5F61-4977-9FDA-E37D9E4E11F9}" type="datetimeFigureOut">
              <a:rPr lang="en-US" smtClean="0"/>
              <a:pPr/>
              <a:t>5/15/2015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DD9CDE-1E0E-4F2C-9DF0-A3FFA8158990}" type="slidenum">
              <a:rPr lang="en-US" smtClean="0"/>
              <a:pPr/>
              <a:t>‹#›</a:t>
            </a:fld>
            <a:endParaRPr lang="en-US"/>
          </a:p>
        </p:txBody>
      </p:sp>
    </p:spTree>
    <p:extLst>
      <p:ext uri="{BB962C8B-B14F-4D97-AF65-F5344CB8AC3E}">
        <p14:creationId xmlns:p14="http://schemas.microsoft.com/office/powerpoint/2010/main" val="14238605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B095A16-5F61-4977-9FDA-E37D9E4E11F9}" type="datetimeFigureOut">
              <a:rPr lang="en-US" smtClean="0"/>
              <a:pPr/>
              <a:t>5/15/2015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DD9CDE-1E0E-4F2C-9DF0-A3FFA8158990}" type="slidenum">
              <a:rPr lang="en-US" smtClean="0"/>
              <a:pPr/>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195204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B095A16-5F61-4977-9FDA-E37D9E4E11F9}" type="datetimeFigureOut">
              <a:rPr lang="en-US" smtClean="0"/>
              <a:pPr/>
              <a:t>5/15/2015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DD9CDE-1E0E-4F2C-9DF0-A3FFA8158990}" type="slidenum">
              <a:rPr lang="en-US" smtClean="0"/>
              <a:pPr/>
              <a:t>‹#›</a:t>
            </a:fld>
            <a:endParaRPr lang="en-US"/>
          </a:p>
        </p:txBody>
      </p:sp>
    </p:spTree>
    <p:extLst>
      <p:ext uri="{BB962C8B-B14F-4D97-AF65-F5344CB8AC3E}">
        <p14:creationId xmlns:p14="http://schemas.microsoft.com/office/powerpoint/2010/main" val="36711767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B095A16-5F61-4977-9FDA-E37D9E4E11F9}" type="datetimeFigureOut">
              <a:rPr lang="en-US" smtClean="0"/>
              <a:pPr/>
              <a:t>5/15/2015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6DD9CDE-1E0E-4F2C-9DF0-A3FFA8158990}" type="slidenum">
              <a:rPr lang="en-US" smtClean="0"/>
              <a:pPr/>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81829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B095A16-5F61-4977-9FDA-E37D9E4E11F9}" type="datetimeFigureOut">
              <a:rPr lang="en-US" smtClean="0"/>
              <a:pPr/>
              <a:t>5/15/2015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6DD9CDE-1E0E-4F2C-9DF0-A3FFA8158990}" type="slidenum">
              <a:rPr lang="en-US" smtClean="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011228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095A16-5F61-4977-9FDA-E37D9E4E11F9}" type="datetimeFigureOut">
              <a:rPr lang="en-US" smtClean="0"/>
              <a:pPr/>
              <a:t>5/15/2015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6DD9CDE-1E0E-4F2C-9DF0-A3FFA8158990}" type="slidenum">
              <a:rPr lang="en-US" smtClean="0"/>
              <a:pPr/>
              <a:t>‹#›</a:t>
            </a:fld>
            <a:endParaRPr lang="en-US"/>
          </a:p>
        </p:txBody>
      </p:sp>
    </p:spTree>
    <p:extLst>
      <p:ext uri="{BB962C8B-B14F-4D97-AF65-F5344CB8AC3E}">
        <p14:creationId xmlns:p14="http://schemas.microsoft.com/office/powerpoint/2010/main" val="19460122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B095A16-5F61-4977-9FDA-E37D9E4E11F9}" type="datetimeFigureOut">
              <a:rPr lang="en-US" smtClean="0"/>
              <a:pPr/>
              <a:t>5/15/2015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DD9CDE-1E0E-4F2C-9DF0-A3FFA8158990}" type="slidenum">
              <a:rPr lang="en-US" smtClean="0"/>
              <a:pPr/>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3987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B095A16-5F61-4977-9FDA-E37D9E4E11F9}" type="datetimeFigureOut">
              <a:rPr lang="en-US" smtClean="0"/>
              <a:pPr/>
              <a:t>5/15/2015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DD9CDE-1E0E-4F2C-9DF0-A3FFA8158990}" type="slidenum">
              <a:rPr lang="en-US" smtClean="0"/>
              <a:pPr/>
              <a:t>‹#›</a:t>
            </a:fld>
            <a:endParaRPr lang="en-US"/>
          </a:p>
        </p:txBody>
      </p:sp>
    </p:spTree>
    <p:extLst>
      <p:ext uri="{BB962C8B-B14F-4D97-AF65-F5344CB8AC3E}">
        <p14:creationId xmlns:p14="http://schemas.microsoft.com/office/powerpoint/2010/main" val="35201045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B095A16-5F61-4977-9FDA-E37D9E4E11F9}" type="datetimeFigureOut">
              <a:rPr lang="en-US" smtClean="0"/>
              <a:pPr/>
              <a:t>5/15/2015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DD9CDE-1E0E-4F2C-9DF0-A3FFA8158990}" type="slidenum">
              <a:rPr lang="en-US" smtClean="0"/>
              <a:pPr/>
              <a:t>‹#›</a:t>
            </a:fld>
            <a:endParaRPr lang="en-US"/>
          </a:p>
        </p:txBody>
      </p:sp>
    </p:spTree>
    <p:extLst>
      <p:ext uri="{BB962C8B-B14F-4D97-AF65-F5344CB8AC3E}">
        <p14:creationId xmlns:p14="http://schemas.microsoft.com/office/powerpoint/2010/main" val="31473322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B095A16-5F61-4977-9FDA-E37D9E4E11F9}" type="datetimeFigureOut">
              <a:rPr lang="en-US" smtClean="0"/>
              <a:pPr/>
              <a:t>5/15/2015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DD9CDE-1E0E-4F2C-9DF0-A3FFA8158990}" type="slidenum">
              <a:rPr lang="en-US" smtClean="0"/>
              <a:pPr/>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825110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B095A16-5F61-4977-9FDA-E37D9E4E11F9}" type="datetimeFigureOut">
              <a:rPr lang="en-US" smtClean="0"/>
              <a:pPr/>
              <a:t>5/15/2015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DD9CDE-1E0E-4F2C-9DF0-A3FFA8158990}" type="slidenum">
              <a:rPr lang="en-US" smtClean="0"/>
              <a:pPr/>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788655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B095A16-5F61-4977-9FDA-E37D9E4E11F9}" type="datetimeFigureOut">
              <a:rPr lang="en-US" smtClean="0"/>
              <a:pPr/>
              <a:t>5/15/2015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DD9CDE-1E0E-4F2C-9DF0-A3FFA8158990}" type="slidenum">
              <a:rPr lang="en-US" smtClean="0"/>
              <a:pPr/>
              <a:t>‹#›</a:t>
            </a:fld>
            <a:endParaRPr lang="en-US"/>
          </a:p>
        </p:txBody>
      </p:sp>
    </p:spTree>
    <p:extLst>
      <p:ext uri="{BB962C8B-B14F-4D97-AF65-F5344CB8AC3E}">
        <p14:creationId xmlns:p14="http://schemas.microsoft.com/office/powerpoint/2010/main" val="15189534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B095A16-5F61-4977-9FDA-E37D9E4E11F9}" type="datetimeFigureOut">
              <a:rPr lang="en-US" smtClean="0"/>
              <a:pPr/>
              <a:t>5/15/2015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DD9CDE-1E0E-4F2C-9DF0-A3FFA8158990}" type="slidenum">
              <a:rPr lang="en-US" smtClean="0"/>
              <a:pPr/>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342456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B095A16-5F61-4977-9FDA-E37D9E4E11F9}" type="datetimeFigureOut">
              <a:rPr lang="en-US" smtClean="0"/>
              <a:pPr/>
              <a:t>5/15/2015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DD9CDE-1E0E-4F2C-9DF0-A3FFA8158990}" type="slidenum">
              <a:rPr lang="en-US" smtClean="0"/>
              <a:pPr/>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93586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B095A16-5F61-4977-9FDA-E37D9E4E11F9}" type="datetimeFigureOut">
              <a:rPr lang="en-US" smtClean="0"/>
              <a:pPr/>
              <a:t>5/15/2015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DD9CDE-1E0E-4F2C-9DF0-A3FFA8158990}" type="slidenum">
              <a:rPr lang="en-US" smtClean="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462787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B095A16-5F61-4977-9FDA-E37D9E4E11F9}" type="datetimeFigureOut">
              <a:rPr lang="en-US" smtClean="0"/>
              <a:pPr/>
              <a:t>5/15/2015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DD9CDE-1E0E-4F2C-9DF0-A3FFA8158990}" type="slidenum">
              <a:rPr lang="en-US" smtClean="0"/>
              <a:pPr/>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711988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B095A16-5F61-4977-9FDA-E37D9E4E11F9}" type="datetimeFigureOut">
              <a:rPr lang="en-US" smtClean="0"/>
              <a:pPr/>
              <a:t>5/15/2015</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6DD9CDE-1E0E-4F2C-9DF0-A3FFA8158990}" type="slidenum">
              <a:rPr lang="en-US" smtClean="0"/>
              <a:pPr/>
              <a:t>‹#›</a:t>
            </a:fld>
            <a:endParaRPr lang="en-US"/>
          </a:p>
        </p:txBody>
      </p:sp>
    </p:spTree>
    <p:extLst>
      <p:ext uri="{BB962C8B-B14F-4D97-AF65-F5344CB8AC3E}">
        <p14:creationId xmlns:p14="http://schemas.microsoft.com/office/powerpoint/2010/main" val="199562409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help1.frontlinek12.com/customer/portal/articles/1487889-admin-overview?b_id=2369"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Aesop Substitute Management</a:t>
            </a: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816290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What?</a:t>
            </a:r>
            <a:endParaRPr lang="en-US" dirty="0"/>
          </a:p>
        </p:txBody>
      </p:sp>
      <p:sp>
        <p:nvSpPr>
          <p:cNvPr id="3" name="Content Placeholder 2"/>
          <p:cNvSpPr>
            <a:spLocks noGrp="1"/>
          </p:cNvSpPr>
          <p:nvPr>
            <p:ph idx="1"/>
          </p:nvPr>
        </p:nvSpPr>
        <p:spPr/>
        <p:txBody>
          <a:bodyPr/>
          <a:lstStyle/>
          <a:p>
            <a:r>
              <a:rPr lang="en-US" dirty="0" smtClean="0">
                <a:hlinkClick r:id="rId3"/>
              </a:rPr>
              <a:t>Aesop</a:t>
            </a:r>
            <a:r>
              <a:rPr lang="en-US" dirty="0" smtClean="0"/>
              <a:t> substitute management system</a:t>
            </a:r>
          </a:p>
          <a:p>
            <a:r>
              <a:rPr lang="en-US" dirty="0" smtClean="0"/>
              <a:t>Complementary to </a:t>
            </a:r>
            <a:r>
              <a:rPr lang="en-US" dirty="0" err="1" smtClean="0"/>
              <a:t>Applitrack</a:t>
            </a:r>
            <a:endParaRPr lang="en-US" dirty="0" smtClean="0"/>
          </a:p>
          <a:p>
            <a:r>
              <a:rPr lang="en-US" dirty="0" smtClean="0"/>
              <a:t>Exports report for </a:t>
            </a:r>
            <a:r>
              <a:rPr lang="en-US" dirty="0" err="1" smtClean="0"/>
              <a:t>UltiPro</a:t>
            </a:r>
            <a:endParaRPr lang="en-US" dirty="0" smtClean="0"/>
          </a:p>
          <a:p>
            <a:endParaRPr lang="en-US" dirty="0" smtClean="0"/>
          </a:p>
        </p:txBody>
      </p:sp>
    </p:spTree>
    <p:extLst>
      <p:ext uri="{BB962C8B-B14F-4D97-AF65-F5344CB8AC3E}">
        <p14:creationId xmlns:p14="http://schemas.microsoft.com/office/powerpoint/2010/main" val="40743961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Why?</a:t>
            </a:r>
            <a:endParaRPr lang="en-US" dirty="0"/>
          </a:p>
        </p:txBody>
      </p:sp>
      <p:sp>
        <p:nvSpPr>
          <p:cNvPr id="3" name="Content Placeholder 2"/>
          <p:cNvSpPr>
            <a:spLocks noGrp="1"/>
          </p:cNvSpPr>
          <p:nvPr>
            <p:ph idx="1"/>
          </p:nvPr>
        </p:nvSpPr>
        <p:spPr/>
        <p:txBody>
          <a:bodyPr/>
          <a:lstStyle/>
          <a:p>
            <a:r>
              <a:rPr lang="en-US" dirty="0" smtClean="0"/>
              <a:t>Accuracy</a:t>
            </a:r>
          </a:p>
          <a:p>
            <a:r>
              <a:rPr lang="en-US" dirty="0" smtClean="0"/>
              <a:t>Benefit Eligibility Tracking</a:t>
            </a:r>
          </a:p>
          <a:p>
            <a:r>
              <a:rPr lang="en-US" dirty="0" smtClean="0"/>
              <a:t>Uniformity for Subs</a:t>
            </a:r>
          </a:p>
          <a:p>
            <a:r>
              <a:rPr lang="en-US" dirty="0" smtClean="0"/>
              <a:t>Ease of booking subs</a:t>
            </a:r>
          </a:p>
          <a:p>
            <a:endParaRPr lang="en-US" dirty="0"/>
          </a:p>
        </p:txBody>
      </p:sp>
    </p:spTree>
    <p:extLst>
      <p:ext uri="{BB962C8B-B14F-4D97-AF65-F5344CB8AC3E}">
        <p14:creationId xmlns:p14="http://schemas.microsoft.com/office/powerpoint/2010/main" val="16587711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How?</a:t>
            </a:r>
            <a:endParaRPr lang="en-US" dirty="0"/>
          </a:p>
        </p:txBody>
      </p:sp>
      <p:sp>
        <p:nvSpPr>
          <p:cNvPr id="3" name="Content Placeholder 2"/>
          <p:cNvSpPr>
            <a:spLocks noGrp="1"/>
          </p:cNvSpPr>
          <p:nvPr>
            <p:ph idx="1"/>
          </p:nvPr>
        </p:nvSpPr>
        <p:spPr/>
        <p:txBody>
          <a:bodyPr/>
          <a:lstStyle/>
          <a:p>
            <a:r>
              <a:rPr lang="en-US" dirty="0" smtClean="0"/>
              <a:t>Training by Aesop at the </a:t>
            </a:r>
            <a:r>
              <a:rPr lang="en-US" dirty="0" err="1" smtClean="0"/>
              <a:t>Kickstart</a:t>
            </a:r>
            <a:r>
              <a:rPr lang="en-US" dirty="0" smtClean="0"/>
              <a:t> in August</a:t>
            </a:r>
            <a:endParaRPr lang="en-US" dirty="0"/>
          </a:p>
          <a:p>
            <a:r>
              <a:rPr lang="en-US" dirty="0" smtClean="0"/>
              <a:t>Hands-on training at the Chancery in late August</a:t>
            </a:r>
          </a:p>
          <a:p>
            <a:pPr lvl="1"/>
            <a:r>
              <a:rPr lang="en-US" dirty="0" smtClean="0"/>
              <a:t>Bring everyone who will be using the system (PAA, School Secretary, etc.)</a:t>
            </a:r>
          </a:p>
          <a:p>
            <a:endParaRPr lang="en-US" dirty="0"/>
          </a:p>
        </p:txBody>
      </p:sp>
    </p:spTree>
    <p:extLst>
      <p:ext uri="{BB962C8B-B14F-4D97-AF65-F5344CB8AC3E}">
        <p14:creationId xmlns:p14="http://schemas.microsoft.com/office/powerpoint/2010/main" val="23427000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When?</a:t>
            </a:r>
            <a:endParaRPr lang="en-US" dirty="0"/>
          </a:p>
        </p:txBody>
      </p:sp>
      <p:sp>
        <p:nvSpPr>
          <p:cNvPr id="3" name="Content Placeholder 2"/>
          <p:cNvSpPr>
            <a:spLocks noGrp="1"/>
          </p:cNvSpPr>
          <p:nvPr>
            <p:ph idx="1"/>
          </p:nvPr>
        </p:nvSpPr>
        <p:spPr/>
        <p:txBody>
          <a:bodyPr/>
          <a:lstStyle/>
          <a:p>
            <a:r>
              <a:rPr lang="en-US" dirty="0"/>
              <a:t>Roll out for 2015-2016 school year</a:t>
            </a:r>
          </a:p>
          <a:p>
            <a:r>
              <a:rPr lang="en-US" dirty="0" smtClean="0"/>
              <a:t>Two trainings in August (8/11 and 8/20)</a:t>
            </a:r>
          </a:p>
          <a:p>
            <a:endParaRPr lang="en-US" dirty="0" smtClean="0"/>
          </a:p>
          <a:p>
            <a:endParaRPr lang="en-US" dirty="0"/>
          </a:p>
        </p:txBody>
      </p:sp>
    </p:spTree>
    <p:extLst>
      <p:ext uri="{BB962C8B-B14F-4D97-AF65-F5344CB8AC3E}">
        <p14:creationId xmlns:p14="http://schemas.microsoft.com/office/powerpoint/2010/main" val="35216007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Process</a:t>
            </a:r>
            <a:endParaRPr lang="en-US" dirty="0"/>
          </a:p>
        </p:txBody>
      </p:sp>
      <p:sp>
        <p:nvSpPr>
          <p:cNvPr id="3" name="Content Placeholder 2"/>
          <p:cNvSpPr>
            <a:spLocks noGrp="1"/>
          </p:cNvSpPr>
          <p:nvPr>
            <p:ph idx="1"/>
          </p:nvPr>
        </p:nvSpPr>
        <p:spPr/>
        <p:txBody>
          <a:bodyPr/>
          <a:lstStyle/>
          <a:p>
            <a:r>
              <a:rPr lang="en-US" dirty="0" smtClean="0"/>
              <a:t>Substitutes will all be terminated June 30</a:t>
            </a:r>
          </a:p>
          <a:p>
            <a:r>
              <a:rPr lang="en-US" dirty="0" smtClean="0"/>
              <a:t>Anyone interested in substituting for 2015-2016 will fill out a new set of paperwork between June and August. Paperwork will be kept at the Office for Catholic Schools.</a:t>
            </a:r>
          </a:p>
          <a:p>
            <a:r>
              <a:rPr lang="en-US" dirty="0" smtClean="0"/>
              <a:t>Once they are cleared to sub, they will be put onto the sub list on Aesop </a:t>
            </a:r>
            <a:endParaRPr lang="en-US" dirty="0"/>
          </a:p>
        </p:txBody>
      </p:sp>
    </p:spTree>
    <p:extLst>
      <p:ext uri="{BB962C8B-B14F-4D97-AF65-F5344CB8AC3E}">
        <p14:creationId xmlns:p14="http://schemas.microsoft.com/office/powerpoint/2010/main" val="12982579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3"/>
            <a:ext cx="9601196" cy="736102"/>
          </a:xfrm>
        </p:spPr>
        <p:txBody>
          <a:bodyPr>
            <a:normAutofit fontScale="90000"/>
          </a:bodyPr>
          <a:lstStyle/>
          <a:p>
            <a:r>
              <a:rPr lang="en-US" dirty="0" smtClean="0"/>
              <a:t>Frequently Asked Questions</a:t>
            </a:r>
            <a:endParaRPr lang="en-US" dirty="0"/>
          </a:p>
        </p:txBody>
      </p:sp>
      <p:sp>
        <p:nvSpPr>
          <p:cNvPr id="3" name="Content Placeholder 2"/>
          <p:cNvSpPr>
            <a:spLocks noGrp="1"/>
          </p:cNvSpPr>
          <p:nvPr>
            <p:ph idx="1"/>
          </p:nvPr>
        </p:nvSpPr>
        <p:spPr>
          <a:xfrm>
            <a:off x="1295401" y="1987176"/>
            <a:ext cx="9601196" cy="3888692"/>
          </a:xfrm>
        </p:spPr>
        <p:txBody>
          <a:bodyPr>
            <a:normAutofit fontScale="77500" lnSpcReduction="20000"/>
          </a:bodyPr>
          <a:lstStyle/>
          <a:p>
            <a:pPr>
              <a:buNone/>
            </a:pPr>
            <a:r>
              <a:rPr lang="en-US" dirty="0" smtClean="0"/>
              <a:t>Q: Will we have an Archdiocesan-wide sub rate? </a:t>
            </a:r>
          </a:p>
          <a:p>
            <a:pPr>
              <a:buNone/>
            </a:pPr>
            <a:r>
              <a:rPr lang="en-US" dirty="0" smtClean="0"/>
              <a:t>A: No. Each school will still be able to set their own rate.</a:t>
            </a:r>
          </a:p>
          <a:p>
            <a:pPr>
              <a:buNone/>
            </a:pPr>
            <a:endParaRPr lang="en-US" dirty="0" smtClean="0"/>
          </a:p>
          <a:p>
            <a:pPr>
              <a:buNone/>
            </a:pPr>
            <a:r>
              <a:rPr lang="en-US" dirty="0" smtClean="0"/>
              <a:t>Q: How will the subs be paid?</a:t>
            </a:r>
          </a:p>
          <a:p>
            <a:pPr>
              <a:buNone/>
            </a:pPr>
            <a:r>
              <a:rPr lang="en-US" dirty="0" smtClean="0"/>
              <a:t>A: For level 1 schools, the subs will be paid through the Chancery on one paycheck for all their hours in level 1 schools. Each school will be charged for only the hours a sub worked in their building. </a:t>
            </a:r>
          </a:p>
          <a:p>
            <a:pPr>
              <a:buNone/>
            </a:pPr>
            <a:r>
              <a:rPr lang="en-US" dirty="0" smtClean="0"/>
              <a:t>	For level 2 schools, the subs will be paid through each school’s payroll system.</a:t>
            </a:r>
          </a:p>
          <a:p>
            <a:pPr>
              <a:buNone/>
            </a:pPr>
            <a:endParaRPr lang="en-US" dirty="0" smtClean="0"/>
          </a:p>
          <a:p>
            <a:pPr>
              <a:buNone/>
            </a:pPr>
            <a:r>
              <a:rPr lang="en-US" dirty="0" smtClean="0"/>
              <a:t>Q: Do we need to put full-time teachers who sub during their planning in Aesop?</a:t>
            </a:r>
          </a:p>
          <a:p>
            <a:pPr>
              <a:buNone/>
            </a:pPr>
            <a:r>
              <a:rPr lang="en-US" dirty="0" smtClean="0"/>
              <a:t>A: No. Only truly on-call subs will be in Aesop.</a:t>
            </a:r>
          </a:p>
          <a:p>
            <a:pPr>
              <a:buNone/>
            </a:pPr>
            <a:endParaRPr lang="en-US" dirty="0" smtClean="0"/>
          </a:p>
        </p:txBody>
      </p:sp>
    </p:spTree>
    <p:extLst>
      <p:ext uri="{BB962C8B-B14F-4D97-AF65-F5344CB8AC3E}">
        <p14:creationId xmlns:p14="http://schemas.microsoft.com/office/powerpoint/2010/main" val="37348217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Organic</Template>
  <TotalTime>42360</TotalTime>
  <Words>521</Words>
  <Application>Microsoft Office PowerPoint</Application>
  <PresentationFormat>Widescreen</PresentationFormat>
  <Paragraphs>51</Paragraphs>
  <Slides>7</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Garamond</vt:lpstr>
      <vt:lpstr>Organic</vt:lpstr>
      <vt:lpstr>Aesop Substitute Management</vt:lpstr>
      <vt:lpstr>What?</vt:lpstr>
      <vt:lpstr>Why?</vt:lpstr>
      <vt:lpstr>How?</vt:lpstr>
      <vt:lpstr>When?</vt:lpstr>
      <vt:lpstr>Process</vt:lpstr>
      <vt:lpstr>Frequently Asked Questions</vt:lpstr>
    </vt:vector>
  </TitlesOfParts>
  <Company>Archdiocese of Seattle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Aesop Substitute Management</dc:title>
  <dc:creator>Van Dyke Krista</dc:creator>
  <cp:lastModifiedBy>Van Dyke Krista</cp:lastModifiedBy>
  <cp:revision>23</cp:revision>
  <dcterms:created xsi:type="dcterms:W3CDTF">2015-05-04T17:36:57Z</dcterms:created>
  <dcterms:modified xsi:type="dcterms:W3CDTF">2015-05-15T16:35:25Z</dcterms:modified>
</cp:coreProperties>
</file>